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3"/>
  </p:notesMasterIdLst>
  <p:sldIdLst>
    <p:sldId id="256" r:id="rId2"/>
    <p:sldId id="268" r:id="rId3"/>
    <p:sldId id="285" r:id="rId4"/>
    <p:sldId id="294" r:id="rId5"/>
    <p:sldId id="286" r:id="rId6"/>
    <p:sldId id="287" r:id="rId7"/>
    <p:sldId id="295" r:id="rId8"/>
    <p:sldId id="296" r:id="rId9"/>
    <p:sldId id="288" r:id="rId10"/>
    <p:sldId id="297" r:id="rId11"/>
    <p:sldId id="298" r:id="rId12"/>
    <p:sldId id="299" r:id="rId13"/>
    <p:sldId id="300" r:id="rId14"/>
    <p:sldId id="301" r:id="rId15"/>
    <p:sldId id="302" r:id="rId16"/>
    <p:sldId id="289" r:id="rId17"/>
    <p:sldId id="290" r:id="rId18"/>
    <p:sldId id="293" r:id="rId19"/>
    <p:sldId id="303" r:id="rId20"/>
    <p:sldId id="304" r:id="rId21"/>
    <p:sldId id="264" r:id="rId22"/>
  </p:sldIdLst>
  <p:sldSz cx="12801600" cy="9601200" type="A3"/>
  <p:notesSz cx="12801600" cy="96012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719"/>
  </p:normalViewPr>
  <p:slideViewPr>
    <p:cSldViewPr>
      <p:cViewPr varScale="1">
        <p:scale>
          <a:sx n="60" d="100"/>
          <a:sy n="60" d="100"/>
        </p:scale>
        <p:origin x="1406" y="43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546725" cy="4810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7251700" y="0"/>
            <a:ext cx="5546725" cy="4810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48596E-8151-4DD7-8941-CF4BEEBFDE0B}" type="datetimeFigureOut">
              <a:rPr lang="ru-RU" smtClean="0"/>
              <a:pPr/>
              <a:t>05.06.2025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40213" y="1200150"/>
            <a:ext cx="4321175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279525" y="4621213"/>
            <a:ext cx="10242550" cy="37798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120188"/>
            <a:ext cx="5546725" cy="4810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7251700" y="9120188"/>
            <a:ext cx="5546725" cy="4810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625AF2-0701-472C-AFFC-997407CBBA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00437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60120" y="2976372"/>
            <a:ext cx="10881360" cy="201625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920240" y="5376672"/>
            <a:ext cx="8961120" cy="24003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6/5/2025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2005"/>
              </a:lnSpc>
            </a:pPr>
            <a:fld id="{81D60167-4931-47E6-BA6A-407CBD079E47}" type="slidenum">
              <a:rPr spc="-50" dirty="0"/>
              <a:pPr marL="38100">
                <a:lnSpc>
                  <a:spcPts val="2005"/>
                </a:lnSpc>
              </a:pPr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6/5/2025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2005"/>
              </a:lnSpc>
            </a:pPr>
            <a:fld id="{81D60167-4931-47E6-BA6A-407CBD079E47}" type="slidenum">
              <a:rPr spc="-50" dirty="0"/>
              <a:pPr marL="38100">
                <a:lnSpc>
                  <a:spcPts val="2005"/>
                </a:lnSpc>
              </a:pPr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40080" y="2208276"/>
            <a:ext cx="5568696" cy="63367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592824" y="2208276"/>
            <a:ext cx="5568696" cy="63367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6/5/2025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2005"/>
              </a:lnSpc>
            </a:pPr>
            <a:fld id="{81D60167-4931-47E6-BA6A-407CBD079E47}" type="slidenum">
              <a:rPr spc="-50" dirty="0"/>
              <a:pPr marL="38100">
                <a:lnSpc>
                  <a:spcPts val="2005"/>
                </a:lnSpc>
              </a:pPr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6/5/2025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2005"/>
              </a:lnSpc>
            </a:pPr>
            <a:fld id="{81D60167-4931-47E6-BA6A-407CBD079E47}" type="slidenum">
              <a:rPr spc="-50" dirty="0"/>
              <a:pPr marL="38100">
                <a:lnSpc>
                  <a:spcPts val="2005"/>
                </a:lnSpc>
              </a:pPr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6/5/2025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2005"/>
              </a:lnSpc>
            </a:pPr>
            <a:fld id="{81D60167-4931-47E6-BA6A-407CBD079E47}" type="slidenum">
              <a:rPr spc="-50" dirty="0"/>
              <a:pPr marL="38100">
                <a:lnSpc>
                  <a:spcPts val="2005"/>
                </a:lnSpc>
              </a:pPr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2801600" cy="960119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85494" y="768857"/>
            <a:ext cx="11232515" cy="14154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13194" y="1916048"/>
            <a:ext cx="11882120" cy="55594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352544" y="8929116"/>
            <a:ext cx="4096512" cy="4800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40080" y="8929116"/>
            <a:ext cx="2944368" cy="4800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6/5/2025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2415773" y="9144330"/>
            <a:ext cx="218440" cy="2800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2005"/>
              </a:lnSpc>
            </a:pPr>
            <a:fld id="{81D60167-4931-47E6-BA6A-407CBD079E47}" type="slidenum">
              <a:rPr spc="-50" dirty="0"/>
              <a:pPr marL="38100">
                <a:lnSpc>
                  <a:spcPts val="2005"/>
                </a:lnSpc>
              </a:pPr>
              <a:t>‹#›</a:t>
            </a:fld>
            <a:endParaRPr spc="-5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jpg"/><Relationship Id="rId4" Type="http://schemas.openxmlformats.org/officeDocument/2006/relationships/image" Target="../media/image39.jp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8037" y="373391"/>
            <a:ext cx="1520938" cy="425172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-28956" y="0"/>
            <a:ext cx="12801600" cy="9601200"/>
            <a:chOff x="0" y="0"/>
            <a:chExt cx="12801600" cy="960120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012423" y="176058"/>
              <a:ext cx="1187749" cy="72498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12801600" cy="9601200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3158998" y="915415"/>
            <a:ext cx="6464935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" algn="ctr">
              <a:lnSpc>
                <a:spcPct val="100000"/>
              </a:lnSpc>
              <a:spcBef>
                <a:spcPts val="95"/>
              </a:spcBef>
            </a:pPr>
            <a:r>
              <a:rPr sz="1600" spc="-90" dirty="0">
                <a:solidFill>
                  <a:srgbClr val="FFFFFF"/>
                </a:solidFill>
                <a:latin typeface="Times New Roman"/>
                <a:cs typeface="Times New Roman"/>
              </a:rPr>
              <a:t>МИНИСТЕРСТВО</a:t>
            </a:r>
            <a:r>
              <a:rPr sz="16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spc="-85" dirty="0">
                <a:solidFill>
                  <a:srgbClr val="FFFFFF"/>
                </a:solidFill>
                <a:latin typeface="Times New Roman"/>
                <a:cs typeface="Times New Roman"/>
              </a:rPr>
              <a:t>РОССИЙСКОЙ</a:t>
            </a:r>
            <a:r>
              <a:rPr sz="16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Times New Roman"/>
                <a:cs typeface="Times New Roman"/>
              </a:rPr>
              <a:t>ФЕДЕРАЦИИ</a:t>
            </a:r>
            <a:endParaRPr sz="1600" dirty="0">
              <a:latin typeface="Times New Roman"/>
              <a:cs typeface="Times New Roman"/>
            </a:endParaRPr>
          </a:p>
          <a:p>
            <a:pPr marL="12700" marR="5080" algn="ctr">
              <a:lnSpc>
                <a:spcPct val="100000"/>
              </a:lnSpc>
            </a:pPr>
            <a:r>
              <a:rPr sz="1600" spc="-10" dirty="0">
                <a:solidFill>
                  <a:srgbClr val="FFFFFF"/>
                </a:solidFill>
                <a:latin typeface="Times New Roman"/>
                <a:cs typeface="Times New Roman"/>
              </a:rPr>
              <a:t>ПО</a:t>
            </a:r>
            <a:r>
              <a:rPr sz="1600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spc="-70" dirty="0">
                <a:solidFill>
                  <a:srgbClr val="FFFFFF"/>
                </a:solidFill>
                <a:latin typeface="Times New Roman"/>
                <a:cs typeface="Times New Roman"/>
              </a:rPr>
              <a:t>ДЕЛАМ</a:t>
            </a:r>
            <a:r>
              <a:rPr sz="16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spc="-114" dirty="0">
                <a:solidFill>
                  <a:srgbClr val="FFFFFF"/>
                </a:solidFill>
                <a:latin typeface="Times New Roman"/>
                <a:cs typeface="Times New Roman"/>
              </a:rPr>
              <a:t>ГРАЖДАНС</a:t>
            </a:r>
            <a:r>
              <a:rPr lang="ru-RU" sz="1600" spc="-114" dirty="0">
                <a:solidFill>
                  <a:srgbClr val="FFFFFF"/>
                </a:solidFill>
                <a:latin typeface="Times New Roman"/>
                <a:cs typeface="Times New Roman"/>
              </a:rPr>
              <a:t>К</a:t>
            </a:r>
            <a:r>
              <a:rPr sz="1600" spc="-114" dirty="0">
                <a:solidFill>
                  <a:srgbClr val="FFFFFF"/>
                </a:solidFill>
                <a:latin typeface="Times New Roman"/>
                <a:cs typeface="Times New Roman"/>
              </a:rPr>
              <a:t>ОЙ</a:t>
            </a:r>
            <a:r>
              <a:rPr sz="1600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Times New Roman"/>
                <a:cs typeface="Times New Roman"/>
              </a:rPr>
              <a:t>ОБОРОНЫ,</a:t>
            </a:r>
            <a:r>
              <a:rPr sz="160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spc="-80" dirty="0">
                <a:solidFill>
                  <a:srgbClr val="FFFFFF"/>
                </a:solidFill>
                <a:latin typeface="Times New Roman"/>
                <a:cs typeface="Times New Roman"/>
              </a:rPr>
              <a:t>ЧРЕЗВЫЧАЙНЫМ</a:t>
            </a:r>
            <a:r>
              <a:rPr sz="16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spc="-95" dirty="0">
                <a:solidFill>
                  <a:srgbClr val="FFFFFF"/>
                </a:solidFill>
                <a:latin typeface="Times New Roman"/>
                <a:cs typeface="Times New Roman"/>
              </a:rPr>
              <a:t>СИТУАЦИЯМ </a:t>
            </a:r>
            <a:r>
              <a:rPr sz="1600" dirty="0">
                <a:solidFill>
                  <a:srgbClr val="FFFFFF"/>
                </a:solidFill>
                <a:latin typeface="Times New Roman"/>
                <a:cs typeface="Times New Roman"/>
              </a:rPr>
              <a:t>И</a:t>
            </a:r>
            <a:r>
              <a:rPr sz="1600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spc="-75" dirty="0">
                <a:solidFill>
                  <a:srgbClr val="FFFFFF"/>
                </a:solidFill>
                <a:latin typeface="Times New Roman"/>
                <a:cs typeface="Times New Roman"/>
              </a:rPr>
              <a:t>ЛИКВИДАЦИИ</a:t>
            </a:r>
            <a:r>
              <a:rPr sz="16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spc="-90" dirty="0">
                <a:solidFill>
                  <a:srgbClr val="FFFFFF"/>
                </a:solidFill>
                <a:latin typeface="Times New Roman"/>
                <a:cs typeface="Times New Roman"/>
              </a:rPr>
              <a:t>ПОСЛЕДСТВИЙ</a:t>
            </a:r>
            <a:r>
              <a:rPr sz="1600" spc="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spc="-135" dirty="0">
                <a:solidFill>
                  <a:srgbClr val="FFFFFF"/>
                </a:solidFill>
                <a:latin typeface="Times New Roman"/>
                <a:cs typeface="Times New Roman"/>
              </a:rPr>
              <a:t>СТИХИЙНЫХ</a:t>
            </a:r>
            <a:r>
              <a:rPr sz="16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Times New Roman"/>
                <a:cs typeface="Times New Roman"/>
              </a:rPr>
              <a:t>БЕДСТВИЙ</a:t>
            </a:r>
            <a:endParaRPr sz="1600" dirty="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883913" y="1907285"/>
            <a:ext cx="4978400" cy="0"/>
          </a:xfrm>
          <a:custGeom>
            <a:avLst/>
            <a:gdLst/>
            <a:ahLst/>
            <a:cxnLst/>
            <a:rect l="l" t="t" r="r" b="b"/>
            <a:pathLst>
              <a:path w="4978400">
                <a:moveTo>
                  <a:pt x="0" y="0"/>
                </a:moveTo>
                <a:lnTo>
                  <a:pt x="4978272" y="0"/>
                </a:lnTo>
              </a:path>
            </a:pathLst>
          </a:custGeom>
          <a:ln w="2895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2524821" y="4421684"/>
            <a:ext cx="9362379" cy="130612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 hangingPunct="0"/>
            <a:r>
              <a:rPr lang="ru-RU" sz="2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Доклад </a:t>
            </a:r>
            <a:endParaRPr lang="ru-RU" sz="28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hangingPunct="0"/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Взрывоопасные предметы обнаруженные сводным отрядом МЧС России на территории Курской области.</a:t>
            </a:r>
            <a:endParaRPr lang="ru-RU" sz="28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012940" y="8902700"/>
            <a:ext cx="1378459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lang="ru-RU" sz="1600" dirty="0" smtClean="0">
                <a:solidFill>
                  <a:schemeClr val="bg1"/>
                </a:solidFill>
                <a:latin typeface="Arial"/>
                <a:cs typeface="Arial"/>
              </a:rPr>
              <a:t>Курск</a:t>
            </a:r>
            <a:endParaRPr sz="1600" dirty="0">
              <a:solidFill>
                <a:schemeClr val="bg1"/>
              </a:solidFill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600" spc="-20" dirty="0" smtClean="0">
                <a:solidFill>
                  <a:schemeClr val="bg1"/>
                </a:solidFill>
                <a:latin typeface="Arial"/>
                <a:cs typeface="Arial"/>
              </a:rPr>
              <a:t>202</a:t>
            </a:r>
            <a:r>
              <a:rPr lang="ru-RU" sz="1600" spc="-20" dirty="0">
                <a:solidFill>
                  <a:schemeClr val="bg1"/>
                </a:solidFill>
                <a:latin typeface="Arial"/>
                <a:cs typeface="Arial"/>
              </a:rPr>
              <a:t>5</a:t>
            </a:r>
            <a:endParaRPr sz="16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13" name="Рисунок 13"/>
          <p:cNvPicPr/>
          <p:nvPr/>
        </p:nvPicPr>
        <p:blipFill>
          <a:blip r:embed="rId5" cstate="print"/>
          <a:srcRect b="6913"/>
          <a:stretch/>
        </p:blipFill>
        <p:spPr>
          <a:xfrm>
            <a:off x="-80502" y="1171954"/>
            <a:ext cx="2823701" cy="6383520"/>
          </a:xfrm>
          <a:prstGeom prst="rect">
            <a:avLst/>
          </a:prstGeom>
          <a:ln>
            <a:noFill/>
          </a:ln>
        </p:spPr>
      </p:pic>
      <p:pic>
        <p:nvPicPr>
          <p:cNvPr id="14" name="Рисунок 26"/>
          <p:cNvPicPr/>
          <p:nvPr/>
        </p:nvPicPr>
        <p:blipFill>
          <a:blip r:embed="rId6" cstate="print"/>
          <a:stretch/>
        </p:blipFill>
        <p:spPr>
          <a:xfrm>
            <a:off x="228726" y="2083199"/>
            <a:ext cx="1879560" cy="28393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8926068"/>
            <a:ext cx="12801600" cy="675129"/>
          </a:xfrm>
          <a:prstGeom prst="rect">
            <a:avLst/>
          </a:prstGeom>
        </p:spPr>
      </p:pic>
      <p:sp>
        <p:nvSpPr>
          <p:cNvPr id="8" name="object 19"/>
          <p:cNvSpPr txBox="1">
            <a:spLocks noGrp="1"/>
          </p:cNvSpPr>
          <p:nvPr>
            <p:ph type="sldNum" sz="quarter" idx="7"/>
          </p:nvPr>
        </p:nvSpPr>
        <p:spPr>
          <a:xfrm>
            <a:off x="12415773" y="9144330"/>
            <a:ext cx="218440" cy="256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005"/>
              </a:lnSpc>
            </a:pPr>
            <a:r>
              <a:rPr lang="ru-RU" spc="-50" dirty="0" smtClean="0"/>
              <a:t>2</a:t>
            </a:r>
            <a:endParaRPr spc="-50" dirty="0"/>
          </a:p>
        </p:txBody>
      </p:sp>
      <p:sp>
        <p:nvSpPr>
          <p:cNvPr id="10" name="Заголовок 20">
            <a:extLst>
              <a:ext uri="{FF2B5EF4-FFF2-40B4-BE49-F238E27FC236}">
                <a16:creationId xmlns:a16="http://schemas.microsoft.com/office/drawing/2014/main" xmlns="" id="{AB278BED-9E63-EEEA-BBC6-B259D2CB0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4542" y="152400"/>
            <a:ext cx="11232515" cy="1477328"/>
          </a:xfrm>
        </p:spPr>
        <p:txBody>
          <a:bodyPr/>
          <a:lstStyle/>
          <a:p>
            <a:pPr algn="ctr"/>
            <a:r>
              <a:rPr lang="ru-RU" dirty="0"/>
              <a:t>Штатные боеприпасы переделанные под сброс</a:t>
            </a:r>
            <a:br>
              <a:rPr lang="ru-RU" dirty="0"/>
            </a:br>
            <a:r>
              <a:rPr lang="ru-RU" dirty="0"/>
              <a:t>выстрелы </a:t>
            </a:r>
            <a:r>
              <a:rPr lang="ru-RU" dirty="0" err="1"/>
              <a:t>рпг</a:t>
            </a:r>
            <a:r>
              <a:rPr lang="ru-RU" dirty="0"/>
              <a:t> (могут применяться с механическими взрывателями или  неконтактными электронными системами подрыва)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" y="2133600"/>
            <a:ext cx="6248400" cy="54864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9400" y="1371600"/>
            <a:ext cx="5633973" cy="7513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102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8926068"/>
            <a:ext cx="12801600" cy="675129"/>
          </a:xfrm>
          <a:prstGeom prst="rect">
            <a:avLst/>
          </a:prstGeom>
        </p:spPr>
      </p:pic>
      <p:sp>
        <p:nvSpPr>
          <p:cNvPr id="8" name="object 19"/>
          <p:cNvSpPr txBox="1">
            <a:spLocks noGrp="1"/>
          </p:cNvSpPr>
          <p:nvPr>
            <p:ph type="sldNum" sz="quarter" idx="7"/>
          </p:nvPr>
        </p:nvSpPr>
        <p:spPr>
          <a:xfrm>
            <a:off x="12415773" y="9144330"/>
            <a:ext cx="218440" cy="256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005"/>
              </a:lnSpc>
            </a:pPr>
            <a:r>
              <a:rPr lang="ru-RU" spc="-50" dirty="0" smtClean="0"/>
              <a:t>3</a:t>
            </a:r>
            <a:endParaRPr spc="-50" dirty="0"/>
          </a:p>
        </p:txBody>
      </p:sp>
      <p:sp>
        <p:nvSpPr>
          <p:cNvPr id="10" name="Заголовок 20">
            <a:extLst>
              <a:ext uri="{FF2B5EF4-FFF2-40B4-BE49-F238E27FC236}">
                <a16:creationId xmlns:a16="http://schemas.microsoft.com/office/drawing/2014/main" xmlns="" id="{AB278BED-9E63-EEEA-BBC6-B259D2CB0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4542" y="152400"/>
            <a:ext cx="11232515" cy="1477328"/>
          </a:xfrm>
        </p:spPr>
        <p:txBody>
          <a:bodyPr/>
          <a:lstStyle/>
          <a:p>
            <a:pPr algn="ctr"/>
            <a:r>
              <a:rPr lang="ru-RU" dirty="0"/>
              <a:t>Штатные боеприпасы переделанные под сброс</a:t>
            </a:r>
            <a:br>
              <a:rPr lang="ru-RU" dirty="0"/>
            </a:br>
            <a:r>
              <a:rPr lang="ru-RU" dirty="0"/>
              <a:t>инженерные боеприпасы (могут применяться с механическими взрывателями или  неконтактными электронными системами подрыва)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4958" y="1629728"/>
            <a:ext cx="5333999" cy="711199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29728"/>
            <a:ext cx="5628958" cy="7111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102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8926068"/>
            <a:ext cx="12801600" cy="675129"/>
          </a:xfrm>
          <a:prstGeom prst="rect">
            <a:avLst/>
          </a:prstGeom>
        </p:spPr>
      </p:pic>
      <p:sp>
        <p:nvSpPr>
          <p:cNvPr id="8" name="object 19"/>
          <p:cNvSpPr txBox="1">
            <a:spLocks noGrp="1"/>
          </p:cNvSpPr>
          <p:nvPr>
            <p:ph type="sldNum" sz="quarter" idx="7"/>
          </p:nvPr>
        </p:nvSpPr>
        <p:spPr>
          <a:xfrm>
            <a:off x="12415773" y="9144330"/>
            <a:ext cx="218440" cy="256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005"/>
              </a:lnSpc>
            </a:pPr>
            <a:r>
              <a:rPr lang="ru-RU" spc="-50" dirty="0" smtClean="0"/>
              <a:t>3</a:t>
            </a:r>
            <a:endParaRPr spc="-50" dirty="0"/>
          </a:p>
        </p:txBody>
      </p:sp>
      <p:sp>
        <p:nvSpPr>
          <p:cNvPr id="10" name="Заголовок 20">
            <a:extLst>
              <a:ext uri="{FF2B5EF4-FFF2-40B4-BE49-F238E27FC236}">
                <a16:creationId xmlns:a16="http://schemas.microsoft.com/office/drawing/2014/main" xmlns="" id="{AB278BED-9E63-EEEA-BBC6-B259D2CB0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4542" y="152400"/>
            <a:ext cx="11232515" cy="1107996"/>
          </a:xfrm>
        </p:spPr>
        <p:txBody>
          <a:bodyPr/>
          <a:lstStyle/>
          <a:p>
            <a:pPr algn="ctr"/>
            <a:r>
              <a:rPr lang="ru-RU" dirty="0"/>
              <a:t>Штатные боеприпасы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переделанные </a:t>
            </a:r>
            <a:r>
              <a:rPr lang="ru-RU" dirty="0"/>
              <a:t>под </a:t>
            </a:r>
            <a:r>
              <a:rPr lang="ru-RU" dirty="0" smtClean="0"/>
              <a:t>сброс ВОГ 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868280" y="2441647"/>
            <a:ext cx="6986096" cy="531145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04326"/>
            <a:ext cx="5638800" cy="6986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4433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8926068"/>
            <a:ext cx="12801600" cy="675129"/>
          </a:xfrm>
          <a:prstGeom prst="rect">
            <a:avLst/>
          </a:prstGeom>
        </p:spPr>
      </p:pic>
      <p:sp>
        <p:nvSpPr>
          <p:cNvPr id="8" name="object 19"/>
          <p:cNvSpPr txBox="1">
            <a:spLocks noGrp="1"/>
          </p:cNvSpPr>
          <p:nvPr>
            <p:ph type="sldNum" sz="quarter" idx="7"/>
          </p:nvPr>
        </p:nvSpPr>
        <p:spPr>
          <a:xfrm>
            <a:off x="12415773" y="9144330"/>
            <a:ext cx="218440" cy="256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005"/>
              </a:lnSpc>
            </a:pPr>
            <a:r>
              <a:rPr lang="ru-RU" spc="-50" dirty="0" smtClean="0"/>
              <a:t>4</a:t>
            </a:r>
            <a:endParaRPr spc="-50" dirty="0"/>
          </a:p>
        </p:txBody>
      </p:sp>
      <p:sp>
        <p:nvSpPr>
          <p:cNvPr id="10" name="Заголовок 20">
            <a:extLst>
              <a:ext uri="{FF2B5EF4-FFF2-40B4-BE49-F238E27FC236}">
                <a16:creationId xmlns:a16="http://schemas.microsoft.com/office/drawing/2014/main" xmlns="" id="{AB278BED-9E63-EEEA-BBC6-B259D2CB0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4542" y="152400"/>
            <a:ext cx="11232515" cy="1107996"/>
          </a:xfrm>
        </p:spPr>
        <p:txBody>
          <a:bodyPr/>
          <a:lstStyle/>
          <a:p>
            <a:pPr algn="ctr"/>
            <a:r>
              <a:rPr lang="ru-RU" dirty="0"/>
              <a:t>Мелкосерийные боеприпасы изготовляемые под </a:t>
            </a:r>
            <a:r>
              <a:rPr lang="ru-RU" dirty="0" smtClean="0"/>
              <a:t>сброс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 (могут применяться с механическими взрывателями или  неконтактными электронными системами подрыва)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39700" y="1892300"/>
            <a:ext cx="6832600" cy="59436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199" y="1447798"/>
            <a:ext cx="6019799" cy="6819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102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8926068"/>
            <a:ext cx="12801600" cy="675129"/>
          </a:xfrm>
          <a:prstGeom prst="rect">
            <a:avLst/>
          </a:prstGeom>
        </p:spPr>
      </p:pic>
      <p:sp>
        <p:nvSpPr>
          <p:cNvPr id="8" name="object 19"/>
          <p:cNvSpPr txBox="1">
            <a:spLocks noGrp="1"/>
          </p:cNvSpPr>
          <p:nvPr>
            <p:ph type="sldNum" sz="quarter" idx="7"/>
          </p:nvPr>
        </p:nvSpPr>
        <p:spPr>
          <a:xfrm>
            <a:off x="12415773" y="9144330"/>
            <a:ext cx="218440" cy="256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005"/>
              </a:lnSpc>
            </a:pPr>
            <a:r>
              <a:rPr lang="ru-RU" spc="-50" dirty="0" smtClean="0"/>
              <a:t>5</a:t>
            </a:r>
            <a:endParaRPr spc="-50" dirty="0"/>
          </a:p>
        </p:txBody>
      </p:sp>
      <p:sp>
        <p:nvSpPr>
          <p:cNvPr id="10" name="Заголовок 20">
            <a:extLst>
              <a:ext uri="{FF2B5EF4-FFF2-40B4-BE49-F238E27FC236}">
                <a16:creationId xmlns:a16="http://schemas.microsoft.com/office/drawing/2014/main" xmlns="" id="{AB278BED-9E63-EEEA-BBC6-B259D2CB0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4542" y="152400"/>
            <a:ext cx="11232515" cy="738664"/>
          </a:xfrm>
        </p:spPr>
        <p:txBody>
          <a:bodyPr/>
          <a:lstStyle/>
          <a:p>
            <a:pPr algn="ctr"/>
            <a:r>
              <a:rPr lang="en-US" dirty="0" smtClean="0"/>
              <a:t>FPV-</a:t>
            </a:r>
            <a:r>
              <a:rPr lang="ru-RU" dirty="0" err="1" smtClean="0"/>
              <a:t>дроны</a:t>
            </a:r>
            <a:r>
              <a:rPr lang="ru-RU" dirty="0" smtClean="0"/>
              <a:t> с боевой частью (могут применяться с механическими взрывателями или  неконтактными электронными системами подрыва)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99" y="1371600"/>
            <a:ext cx="6096002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1371600"/>
            <a:ext cx="60810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102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8926068"/>
            <a:ext cx="12801600" cy="675129"/>
          </a:xfrm>
          <a:prstGeom prst="rect">
            <a:avLst/>
          </a:prstGeom>
        </p:spPr>
      </p:pic>
      <p:sp>
        <p:nvSpPr>
          <p:cNvPr id="8" name="object 19"/>
          <p:cNvSpPr txBox="1">
            <a:spLocks noGrp="1"/>
          </p:cNvSpPr>
          <p:nvPr>
            <p:ph type="sldNum" sz="quarter" idx="7"/>
          </p:nvPr>
        </p:nvSpPr>
        <p:spPr>
          <a:xfrm>
            <a:off x="12415773" y="9144330"/>
            <a:ext cx="218440" cy="256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005"/>
              </a:lnSpc>
            </a:pPr>
            <a:r>
              <a:rPr lang="ru-RU" spc="-50" dirty="0" smtClean="0"/>
              <a:t>5</a:t>
            </a:r>
            <a:endParaRPr spc="-50" dirty="0"/>
          </a:p>
        </p:txBody>
      </p:sp>
      <p:sp>
        <p:nvSpPr>
          <p:cNvPr id="10" name="Заголовок 20">
            <a:extLst>
              <a:ext uri="{FF2B5EF4-FFF2-40B4-BE49-F238E27FC236}">
                <a16:creationId xmlns:a16="http://schemas.microsoft.com/office/drawing/2014/main" xmlns="" id="{AB278BED-9E63-EEEA-BBC6-B259D2CB0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4542" y="152400"/>
            <a:ext cx="11232515" cy="738664"/>
          </a:xfrm>
        </p:spPr>
        <p:txBody>
          <a:bodyPr/>
          <a:lstStyle/>
          <a:p>
            <a:pPr algn="ctr"/>
            <a:r>
              <a:rPr lang="en-US" dirty="0" smtClean="0"/>
              <a:t>FPV-</a:t>
            </a:r>
            <a:r>
              <a:rPr lang="ru-RU" dirty="0" err="1" smtClean="0"/>
              <a:t>дроны</a:t>
            </a:r>
            <a:r>
              <a:rPr lang="ru-RU" dirty="0" smtClean="0"/>
              <a:t> с боевой частью (могут применяться с механическими взрывателями или  неконтактными электронными системами подрыва)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1371600"/>
            <a:ext cx="88392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90293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8926068"/>
            <a:ext cx="12801600" cy="675129"/>
          </a:xfrm>
          <a:prstGeom prst="rect">
            <a:avLst/>
          </a:prstGeom>
        </p:spPr>
      </p:pic>
      <p:sp>
        <p:nvSpPr>
          <p:cNvPr id="8" name="object 19"/>
          <p:cNvSpPr txBox="1">
            <a:spLocks noGrp="1"/>
          </p:cNvSpPr>
          <p:nvPr>
            <p:ph type="sldNum" sz="quarter" idx="7"/>
          </p:nvPr>
        </p:nvSpPr>
        <p:spPr>
          <a:xfrm>
            <a:off x="12415773" y="9144330"/>
            <a:ext cx="218440" cy="256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005"/>
              </a:lnSpc>
            </a:pPr>
            <a:r>
              <a:rPr lang="ru-RU" spc="-50" dirty="0" smtClean="0"/>
              <a:t>5</a:t>
            </a:r>
            <a:endParaRPr spc="-50" dirty="0"/>
          </a:p>
        </p:txBody>
      </p:sp>
      <p:sp>
        <p:nvSpPr>
          <p:cNvPr id="10" name="Заголовок 20">
            <a:extLst>
              <a:ext uri="{FF2B5EF4-FFF2-40B4-BE49-F238E27FC236}">
                <a16:creationId xmlns:a16="http://schemas.microsoft.com/office/drawing/2014/main" xmlns="" id="{AB278BED-9E63-EEEA-BBC6-B259D2CB0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4542" y="152400"/>
            <a:ext cx="11232515" cy="738664"/>
          </a:xfrm>
        </p:spPr>
        <p:txBody>
          <a:bodyPr/>
          <a:lstStyle/>
          <a:p>
            <a:pPr algn="ctr"/>
            <a:r>
              <a:rPr lang="en-US" dirty="0" smtClean="0"/>
              <a:t>FPV-</a:t>
            </a:r>
            <a:r>
              <a:rPr lang="ru-RU" dirty="0" err="1" smtClean="0"/>
              <a:t>дроны</a:t>
            </a:r>
            <a:r>
              <a:rPr lang="ru-RU" dirty="0" smtClean="0"/>
              <a:t> с боевой частью (могут применяться с механическими взрывателями или  неконтактными электронными системами подрыва)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1371600"/>
            <a:ext cx="8077200" cy="708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4001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8926068"/>
            <a:ext cx="12801600" cy="675129"/>
          </a:xfrm>
          <a:prstGeom prst="rect">
            <a:avLst/>
          </a:prstGeom>
        </p:spPr>
      </p:pic>
      <p:sp>
        <p:nvSpPr>
          <p:cNvPr id="8" name="object 19"/>
          <p:cNvSpPr txBox="1">
            <a:spLocks noGrp="1"/>
          </p:cNvSpPr>
          <p:nvPr>
            <p:ph type="sldNum" sz="quarter" idx="7"/>
          </p:nvPr>
        </p:nvSpPr>
        <p:spPr>
          <a:xfrm>
            <a:off x="12415773" y="9144330"/>
            <a:ext cx="218440" cy="256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005"/>
              </a:lnSpc>
            </a:pPr>
            <a:r>
              <a:rPr lang="ru-RU" spc="-50" dirty="0" smtClean="0"/>
              <a:t>6</a:t>
            </a:r>
            <a:endParaRPr spc="-50" dirty="0"/>
          </a:p>
        </p:txBody>
      </p:sp>
      <p:sp>
        <p:nvSpPr>
          <p:cNvPr id="10" name="Заголовок 20">
            <a:extLst>
              <a:ext uri="{FF2B5EF4-FFF2-40B4-BE49-F238E27FC236}">
                <a16:creationId xmlns:a16="http://schemas.microsoft.com/office/drawing/2014/main" xmlns="" id="{AB278BED-9E63-EEEA-BBC6-B259D2CB0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4542" y="152400"/>
            <a:ext cx="11232515" cy="1107996"/>
          </a:xfrm>
        </p:spPr>
        <p:txBody>
          <a:bodyPr/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Штатные инженерные боеприпасы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422932"/>
            <a:ext cx="5867400" cy="73406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1422932"/>
            <a:ext cx="5600948" cy="734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102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8926068"/>
            <a:ext cx="12801600" cy="675129"/>
          </a:xfrm>
          <a:prstGeom prst="rect">
            <a:avLst/>
          </a:prstGeom>
        </p:spPr>
      </p:pic>
      <p:sp>
        <p:nvSpPr>
          <p:cNvPr id="8" name="object 19"/>
          <p:cNvSpPr txBox="1">
            <a:spLocks noGrp="1"/>
          </p:cNvSpPr>
          <p:nvPr>
            <p:ph type="sldNum" sz="quarter" idx="7"/>
          </p:nvPr>
        </p:nvSpPr>
        <p:spPr>
          <a:xfrm>
            <a:off x="12415773" y="9144330"/>
            <a:ext cx="218440" cy="256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005"/>
              </a:lnSpc>
            </a:pPr>
            <a:r>
              <a:rPr lang="ru-RU" spc="-50" dirty="0" smtClean="0"/>
              <a:t>6</a:t>
            </a:r>
            <a:endParaRPr spc="-50" dirty="0"/>
          </a:p>
        </p:txBody>
      </p:sp>
      <p:sp>
        <p:nvSpPr>
          <p:cNvPr id="10" name="Заголовок 20">
            <a:extLst>
              <a:ext uri="{FF2B5EF4-FFF2-40B4-BE49-F238E27FC236}">
                <a16:creationId xmlns:a16="http://schemas.microsoft.com/office/drawing/2014/main" xmlns="" id="{AB278BED-9E63-EEEA-BBC6-B259D2CB0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4542" y="152400"/>
            <a:ext cx="11232515" cy="1107996"/>
          </a:xfrm>
        </p:spPr>
        <p:txBody>
          <a:bodyPr/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Штатные инженерные боеприпасы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956864"/>
            <a:ext cx="6522783" cy="54102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400" y="1371600"/>
            <a:ext cx="4876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4861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8926068"/>
            <a:ext cx="12801600" cy="675129"/>
          </a:xfrm>
          <a:prstGeom prst="rect">
            <a:avLst/>
          </a:prstGeom>
        </p:spPr>
      </p:pic>
      <p:sp>
        <p:nvSpPr>
          <p:cNvPr id="8" name="object 19"/>
          <p:cNvSpPr txBox="1">
            <a:spLocks noGrp="1"/>
          </p:cNvSpPr>
          <p:nvPr>
            <p:ph type="sldNum" sz="quarter" idx="7"/>
          </p:nvPr>
        </p:nvSpPr>
        <p:spPr>
          <a:xfrm>
            <a:off x="12415773" y="9144330"/>
            <a:ext cx="218440" cy="256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005"/>
              </a:lnSpc>
            </a:pPr>
            <a:r>
              <a:rPr lang="ru-RU" spc="-50" dirty="0" smtClean="0"/>
              <a:t>6</a:t>
            </a:r>
            <a:endParaRPr spc="-50" dirty="0"/>
          </a:p>
        </p:txBody>
      </p:sp>
      <p:sp>
        <p:nvSpPr>
          <p:cNvPr id="10" name="Заголовок 20">
            <a:extLst>
              <a:ext uri="{FF2B5EF4-FFF2-40B4-BE49-F238E27FC236}">
                <a16:creationId xmlns:a16="http://schemas.microsoft.com/office/drawing/2014/main" xmlns="" id="{AB278BED-9E63-EEEA-BBC6-B259D2CB0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4542" y="152400"/>
            <a:ext cx="11232515" cy="1107996"/>
          </a:xfrm>
        </p:spPr>
        <p:txBody>
          <a:bodyPr/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Штатные инженерные боеприпасы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854200"/>
            <a:ext cx="6781800" cy="61722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1943" y="1371600"/>
            <a:ext cx="5353050" cy="713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9942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8926068"/>
            <a:ext cx="12801600" cy="675129"/>
          </a:xfrm>
          <a:prstGeom prst="rect">
            <a:avLst/>
          </a:prstGeom>
        </p:spPr>
      </p:pic>
      <p:sp>
        <p:nvSpPr>
          <p:cNvPr id="8" name="object 19"/>
          <p:cNvSpPr txBox="1">
            <a:spLocks noGrp="1"/>
          </p:cNvSpPr>
          <p:nvPr>
            <p:ph type="sldNum" sz="quarter" idx="7"/>
          </p:nvPr>
        </p:nvSpPr>
        <p:spPr>
          <a:xfrm>
            <a:off x="12415773" y="9144330"/>
            <a:ext cx="218440" cy="256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005"/>
              </a:lnSpc>
            </a:pPr>
            <a:r>
              <a:rPr lang="ru-RU" spc="-50" dirty="0" smtClean="0"/>
              <a:t>6</a:t>
            </a:r>
            <a:endParaRPr spc="-50" dirty="0"/>
          </a:p>
        </p:txBody>
      </p:sp>
      <p:sp>
        <p:nvSpPr>
          <p:cNvPr id="10" name="Заголовок 20">
            <a:extLst>
              <a:ext uri="{FF2B5EF4-FFF2-40B4-BE49-F238E27FC236}">
                <a16:creationId xmlns:a16="http://schemas.microsoft.com/office/drawing/2014/main" xmlns="" id="{AB278BED-9E63-EEEA-BBC6-B259D2CB0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4542" y="152400"/>
            <a:ext cx="11232515" cy="1107996"/>
          </a:xfrm>
        </p:spPr>
        <p:txBody>
          <a:bodyPr/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Штатные инженерные боеприпасы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057400"/>
            <a:ext cx="6705600" cy="54864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800" y="1371600"/>
            <a:ext cx="5002947" cy="6863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6303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8926068"/>
            <a:ext cx="12801600" cy="675129"/>
          </a:xfrm>
          <a:prstGeom prst="rect">
            <a:avLst/>
          </a:prstGeom>
        </p:spPr>
      </p:pic>
      <p:sp>
        <p:nvSpPr>
          <p:cNvPr id="8" name="object 19"/>
          <p:cNvSpPr txBox="1">
            <a:spLocks noGrp="1"/>
          </p:cNvSpPr>
          <p:nvPr>
            <p:ph type="sldNum" sz="quarter" idx="7"/>
          </p:nvPr>
        </p:nvSpPr>
        <p:spPr>
          <a:xfrm>
            <a:off x="12415773" y="9144330"/>
            <a:ext cx="218440" cy="256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005"/>
              </a:lnSpc>
            </a:pPr>
            <a:r>
              <a:rPr lang="ru-RU" spc="-50" dirty="0" smtClean="0"/>
              <a:t>6</a:t>
            </a:r>
            <a:endParaRPr spc="-50" dirty="0"/>
          </a:p>
        </p:txBody>
      </p:sp>
      <p:sp>
        <p:nvSpPr>
          <p:cNvPr id="10" name="Заголовок 20">
            <a:extLst>
              <a:ext uri="{FF2B5EF4-FFF2-40B4-BE49-F238E27FC236}">
                <a16:creationId xmlns:a16="http://schemas.microsoft.com/office/drawing/2014/main" xmlns="" id="{AB278BED-9E63-EEEA-BBC6-B259D2CB0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4542" y="152400"/>
            <a:ext cx="11232515" cy="1107996"/>
          </a:xfrm>
        </p:spPr>
        <p:txBody>
          <a:bodyPr/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Штатные инженерные боеприпасы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247696"/>
            <a:ext cx="5926693" cy="721118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0025" y="1247696"/>
            <a:ext cx="5985748" cy="7236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1582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8926068"/>
            <a:ext cx="12801600" cy="675129"/>
          </a:xfrm>
          <a:prstGeom prst="rect">
            <a:avLst/>
          </a:prstGeom>
        </p:spPr>
      </p:pic>
      <p:sp>
        <p:nvSpPr>
          <p:cNvPr id="8" name="object 19"/>
          <p:cNvSpPr txBox="1">
            <a:spLocks noGrp="1"/>
          </p:cNvSpPr>
          <p:nvPr>
            <p:ph type="sldNum" sz="quarter" idx="7"/>
          </p:nvPr>
        </p:nvSpPr>
        <p:spPr>
          <a:xfrm>
            <a:off x="12415773" y="9144330"/>
            <a:ext cx="218440" cy="256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005"/>
              </a:lnSpc>
            </a:pPr>
            <a:r>
              <a:rPr lang="ru-RU" spc="-50" dirty="0" smtClean="0"/>
              <a:t>6</a:t>
            </a:r>
            <a:endParaRPr spc="-50" dirty="0"/>
          </a:p>
        </p:txBody>
      </p:sp>
      <p:sp>
        <p:nvSpPr>
          <p:cNvPr id="10" name="Заголовок 20">
            <a:extLst>
              <a:ext uri="{FF2B5EF4-FFF2-40B4-BE49-F238E27FC236}">
                <a16:creationId xmlns:a16="http://schemas.microsoft.com/office/drawing/2014/main" xmlns="" id="{AB278BED-9E63-EEEA-BBC6-B259D2CB0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4542" y="152400"/>
            <a:ext cx="11232515" cy="1107996"/>
          </a:xfrm>
        </p:spPr>
        <p:txBody>
          <a:bodyPr/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Штатные инженерные боеприпасы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939479"/>
            <a:ext cx="6629400" cy="6096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5474" y="1447800"/>
            <a:ext cx="5309519" cy="7079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261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8926068"/>
            <a:ext cx="12801600" cy="675129"/>
          </a:xfrm>
          <a:prstGeom prst="rect">
            <a:avLst/>
          </a:prstGeom>
        </p:spPr>
      </p:pic>
      <p:sp>
        <p:nvSpPr>
          <p:cNvPr id="8" name="object 19"/>
          <p:cNvSpPr txBox="1">
            <a:spLocks noGrp="1"/>
          </p:cNvSpPr>
          <p:nvPr>
            <p:ph type="sldNum" sz="quarter" idx="7"/>
          </p:nvPr>
        </p:nvSpPr>
        <p:spPr>
          <a:xfrm>
            <a:off x="12415773" y="9144330"/>
            <a:ext cx="218440" cy="256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005"/>
              </a:lnSpc>
            </a:pPr>
            <a:r>
              <a:rPr lang="ru-RU" spc="-50" dirty="0" smtClean="0"/>
              <a:t>6</a:t>
            </a:r>
            <a:endParaRPr spc="-50" dirty="0"/>
          </a:p>
        </p:txBody>
      </p:sp>
      <p:sp>
        <p:nvSpPr>
          <p:cNvPr id="10" name="Заголовок 20">
            <a:extLst>
              <a:ext uri="{FF2B5EF4-FFF2-40B4-BE49-F238E27FC236}">
                <a16:creationId xmlns:a16="http://schemas.microsoft.com/office/drawing/2014/main" xmlns="" id="{AB278BED-9E63-EEEA-BBC6-B259D2CB0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4542" y="152400"/>
            <a:ext cx="11232515" cy="1107996"/>
          </a:xfrm>
        </p:spPr>
        <p:txBody>
          <a:bodyPr/>
          <a:lstStyle/>
          <a:p>
            <a:pPr algn="ctr"/>
            <a:r>
              <a:rPr lang="ru-RU" dirty="0"/>
              <a:t/>
            </a:r>
            <a:br>
              <a:rPr lang="ru-RU" dirty="0"/>
            </a:br>
            <a:r>
              <a:rPr lang="ru-RU" dirty="0"/>
              <a:t>Мелкосерийные </a:t>
            </a:r>
            <a:r>
              <a:rPr lang="ru-RU" dirty="0" smtClean="0"/>
              <a:t>инженерные боеприпасы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1447800"/>
            <a:ext cx="9162585" cy="6693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9827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8926068"/>
            <a:ext cx="12801600" cy="675129"/>
          </a:xfrm>
          <a:prstGeom prst="rect">
            <a:avLst/>
          </a:prstGeom>
        </p:spPr>
      </p:pic>
      <p:sp>
        <p:nvSpPr>
          <p:cNvPr id="8" name="object 19"/>
          <p:cNvSpPr txBox="1">
            <a:spLocks noGrp="1"/>
          </p:cNvSpPr>
          <p:nvPr>
            <p:ph type="sldNum" sz="quarter" idx="7"/>
          </p:nvPr>
        </p:nvSpPr>
        <p:spPr>
          <a:xfrm>
            <a:off x="12415773" y="9144330"/>
            <a:ext cx="218440" cy="256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005"/>
              </a:lnSpc>
            </a:pPr>
            <a:r>
              <a:rPr lang="ru-RU" spc="-50" dirty="0" smtClean="0"/>
              <a:t>7</a:t>
            </a:r>
            <a:endParaRPr spc="-50" dirty="0"/>
          </a:p>
        </p:txBody>
      </p:sp>
      <p:sp>
        <p:nvSpPr>
          <p:cNvPr id="10" name="Заголовок 20">
            <a:extLst>
              <a:ext uri="{FF2B5EF4-FFF2-40B4-BE49-F238E27FC236}">
                <a16:creationId xmlns:a16="http://schemas.microsoft.com/office/drawing/2014/main" xmlns="" id="{AB278BED-9E63-EEEA-BBC6-B259D2CB0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4542" y="152400"/>
            <a:ext cx="11232515" cy="738664"/>
          </a:xfrm>
        </p:spPr>
        <p:txBody>
          <a:bodyPr/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Штатные боеприпасы (</a:t>
            </a:r>
            <a:r>
              <a:rPr lang="ru-RU" dirty="0" err="1" smtClean="0"/>
              <a:t>суббоеприпасы</a:t>
            </a:r>
            <a:r>
              <a:rPr lang="ru-RU" dirty="0" smtClean="0"/>
              <a:t>)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352566"/>
            <a:ext cx="5715000" cy="7112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0333" y="1365266"/>
            <a:ext cx="5677867" cy="709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102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8926068"/>
            <a:ext cx="12801600" cy="675129"/>
          </a:xfrm>
          <a:prstGeom prst="rect">
            <a:avLst/>
          </a:prstGeom>
        </p:spPr>
      </p:pic>
      <p:sp>
        <p:nvSpPr>
          <p:cNvPr id="8" name="object 19"/>
          <p:cNvSpPr txBox="1">
            <a:spLocks noGrp="1"/>
          </p:cNvSpPr>
          <p:nvPr>
            <p:ph type="sldNum" sz="quarter" idx="7"/>
          </p:nvPr>
        </p:nvSpPr>
        <p:spPr>
          <a:xfrm>
            <a:off x="12415773" y="9144330"/>
            <a:ext cx="218440" cy="256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005"/>
              </a:lnSpc>
            </a:pPr>
            <a:r>
              <a:rPr lang="ru-RU" spc="-50" dirty="0" smtClean="0"/>
              <a:t>8</a:t>
            </a:r>
            <a:endParaRPr spc="-50" dirty="0"/>
          </a:p>
        </p:txBody>
      </p:sp>
      <p:sp>
        <p:nvSpPr>
          <p:cNvPr id="10" name="Заголовок 20">
            <a:extLst>
              <a:ext uri="{FF2B5EF4-FFF2-40B4-BE49-F238E27FC236}">
                <a16:creationId xmlns:a16="http://schemas.microsoft.com/office/drawing/2014/main" xmlns="" id="{AB278BED-9E63-EEEA-BBC6-B259D2CB0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4542" y="152400"/>
            <a:ext cx="11232515" cy="738664"/>
          </a:xfrm>
        </p:spPr>
        <p:txBody>
          <a:bodyPr/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Штатные ручные гранатометы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4012" y="1524000"/>
            <a:ext cx="9553575" cy="66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102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8926068"/>
            <a:ext cx="12801600" cy="675129"/>
          </a:xfrm>
          <a:prstGeom prst="rect">
            <a:avLst/>
          </a:prstGeom>
        </p:spPr>
      </p:pic>
      <p:sp>
        <p:nvSpPr>
          <p:cNvPr id="8" name="object 19"/>
          <p:cNvSpPr txBox="1">
            <a:spLocks noGrp="1"/>
          </p:cNvSpPr>
          <p:nvPr>
            <p:ph type="sldNum" sz="quarter" idx="7"/>
          </p:nvPr>
        </p:nvSpPr>
        <p:spPr>
          <a:xfrm>
            <a:off x="12415773" y="9144330"/>
            <a:ext cx="218440" cy="256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005"/>
              </a:lnSpc>
            </a:pPr>
            <a:r>
              <a:rPr lang="ru-RU" spc="-50" dirty="0" smtClean="0"/>
              <a:t>8</a:t>
            </a:r>
            <a:endParaRPr spc="-50" dirty="0"/>
          </a:p>
        </p:txBody>
      </p:sp>
      <p:sp>
        <p:nvSpPr>
          <p:cNvPr id="10" name="Заголовок 20">
            <a:extLst>
              <a:ext uri="{FF2B5EF4-FFF2-40B4-BE49-F238E27FC236}">
                <a16:creationId xmlns:a16="http://schemas.microsoft.com/office/drawing/2014/main" xmlns="" id="{AB278BED-9E63-EEEA-BBC6-B259D2CB0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4542" y="152400"/>
            <a:ext cx="11232515" cy="738664"/>
          </a:xfrm>
        </p:spPr>
        <p:txBody>
          <a:bodyPr/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Штатные боеприпасы </a:t>
            </a:r>
            <a:r>
              <a:rPr lang="ru-RU" dirty="0" smtClean="0"/>
              <a:t>– ВОГ, минометные мины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1295400"/>
            <a:ext cx="9601200" cy="7164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2653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8926068"/>
            <a:ext cx="12801600" cy="675129"/>
          </a:xfrm>
          <a:prstGeom prst="rect">
            <a:avLst/>
          </a:prstGeom>
        </p:spPr>
      </p:pic>
      <p:sp>
        <p:nvSpPr>
          <p:cNvPr id="8" name="object 19"/>
          <p:cNvSpPr txBox="1">
            <a:spLocks noGrp="1"/>
          </p:cNvSpPr>
          <p:nvPr>
            <p:ph type="sldNum" sz="quarter" idx="7"/>
          </p:nvPr>
        </p:nvSpPr>
        <p:spPr>
          <a:xfrm>
            <a:off x="12415773" y="9144330"/>
            <a:ext cx="218440" cy="256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005"/>
              </a:lnSpc>
            </a:pPr>
            <a:r>
              <a:rPr lang="ru-RU" spc="-50" dirty="0" smtClean="0"/>
              <a:t>8</a:t>
            </a:r>
            <a:endParaRPr spc="-50" dirty="0"/>
          </a:p>
        </p:txBody>
      </p:sp>
      <p:sp>
        <p:nvSpPr>
          <p:cNvPr id="10" name="Заголовок 20">
            <a:extLst>
              <a:ext uri="{FF2B5EF4-FFF2-40B4-BE49-F238E27FC236}">
                <a16:creationId xmlns:a16="http://schemas.microsoft.com/office/drawing/2014/main" xmlns="" id="{AB278BED-9E63-EEEA-BBC6-B259D2CB0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4542" y="152400"/>
            <a:ext cx="11232515" cy="738664"/>
          </a:xfrm>
        </p:spPr>
        <p:txBody>
          <a:bodyPr/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Штатные </a:t>
            </a:r>
            <a:r>
              <a:rPr lang="ru-RU" dirty="0" smtClean="0"/>
              <a:t>боеприпасы - ВОГ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2099" y="1409701"/>
            <a:ext cx="9677400" cy="695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7044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8926068"/>
            <a:ext cx="12801600" cy="675129"/>
          </a:xfrm>
          <a:prstGeom prst="rect">
            <a:avLst/>
          </a:prstGeom>
        </p:spPr>
      </p:pic>
      <p:sp>
        <p:nvSpPr>
          <p:cNvPr id="8" name="object 19"/>
          <p:cNvSpPr txBox="1">
            <a:spLocks noGrp="1"/>
          </p:cNvSpPr>
          <p:nvPr>
            <p:ph type="sldNum" sz="quarter" idx="7"/>
          </p:nvPr>
        </p:nvSpPr>
        <p:spPr>
          <a:xfrm>
            <a:off x="12415773" y="9144330"/>
            <a:ext cx="218440" cy="256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2005"/>
              </a:lnSpc>
            </a:pPr>
            <a:r>
              <a:rPr lang="ru-RU" spc="-50" dirty="0" smtClean="0"/>
              <a:t>8</a:t>
            </a:r>
            <a:endParaRPr spc="-50" dirty="0"/>
          </a:p>
        </p:txBody>
      </p:sp>
      <p:sp>
        <p:nvSpPr>
          <p:cNvPr id="10" name="Заголовок 20">
            <a:extLst>
              <a:ext uri="{FF2B5EF4-FFF2-40B4-BE49-F238E27FC236}">
                <a16:creationId xmlns:a16="http://schemas.microsoft.com/office/drawing/2014/main" xmlns="" id="{AB278BED-9E63-EEEA-BBC6-B259D2CB0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4542" y="152400"/>
            <a:ext cx="11232515" cy="738664"/>
          </a:xfrm>
        </p:spPr>
        <p:txBody>
          <a:bodyPr/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Штатные боеприпасы (ручные гранаты)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358900"/>
            <a:ext cx="5943600" cy="404493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3623" y="1358899"/>
            <a:ext cx="5734050" cy="740943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639888" y="4159819"/>
            <a:ext cx="3286125" cy="5930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884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7200" y="3886200"/>
            <a:ext cx="12344400" cy="278281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6000" spc="-1" dirty="0">
                <a:solidFill>
                  <a:srgbClr val="FFFFFF"/>
                </a:solidFill>
                <a:latin typeface="Arial"/>
              </a:rPr>
              <a:t>Доклад закончил.</a:t>
            </a:r>
            <a:r>
              <a:rPr lang="ru-RU" sz="6000" spc="-1" dirty="0">
                <a:latin typeface="Arial"/>
              </a:rPr>
              <a:t/>
            </a:r>
            <a:br>
              <a:rPr lang="ru-RU" sz="6000" spc="-1" dirty="0">
                <a:latin typeface="Arial"/>
              </a:rPr>
            </a:br>
            <a:r>
              <a:rPr lang="ru-RU" sz="6000" spc="-1" dirty="0">
                <a:latin typeface="Arial"/>
              </a:rPr>
              <a:t/>
            </a:r>
            <a:br>
              <a:rPr lang="ru-RU" sz="6000" spc="-1" dirty="0">
                <a:latin typeface="Arial"/>
              </a:rPr>
            </a:br>
            <a:r>
              <a:rPr lang="ru-RU" sz="6000" spc="-1" dirty="0">
                <a:solidFill>
                  <a:srgbClr val="FFFFFF"/>
                </a:solidFill>
                <a:latin typeface="Arial"/>
              </a:rPr>
              <a:t>Благодарю за внимание!</a:t>
            </a:r>
            <a:endParaRPr lang="ru-RU" sz="6000" spc="-1" dirty="0">
              <a:latin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8926068"/>
            <a:ext cx="12801600" cy="675129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2115800" y="9080703"/>
            <a:ext cx="480313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2000" b="1" spc="-50" dirty="0" smtClean="0">
                <a:solidFill>
                  <a:srgbClr val="FFFFFF"/>
                </a:solidFill>
                <a:latin typeface="Times New Roman"/>
                <a:cs typeface="Times New Roman"/>
              </a:rPr>
              <a:t>11</a:t>
            </a:r>
            <a:endParaRPr sz="20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1117</TotalTime>
  <Words>124</Words>
  <Application>Microsoft Office PowerPoint</Application>
  <PresentationFormat>A3 (297x420 мм)</PresentationFormat>
  <Paragraphs>46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5" baseType="lpstr">
      <vt:lpstr>Arial</vt:lpstr>
      <vt:lpstr>Calibri</vt:lpstr>
      <vt:lpstr>Times New Roman</vt:lpstr>
      <vt:lpstr>Office Theme</vt:lpstr>
      <vt:lpstr>Презентация PowerPoint</vt:lpstr>
      <vt:lpstr>Штатные боеприпасы переделанные под сброс выстрелы рпг (могут применяться с механическими взрывателями или  неконтактными электронными системами подрыва) </vt:lpstr>
      <vt:lpstr>Штатные боеприпасы переделанные под сброс инженерные боеприпасы (могут применяться с механическими взрывателями или  неконтактными электронными системами подрыва) </vt:lpstr>
      <vt:lpstr>Штатные боеприпасы  переделанные под сброс ВОГ  </vt:lpstr>
      <vt:lpstr>Мелкосерийные боеприпасы изготовляемые под сброс  (могут применяться с механическими взрывателями или  неконтактными электронными системами подрыва)</vt:lpstr>
      <vt:lpstr>FPV-дроны с боевой частью (могут применяться с механическими взрывателями или  неконтактными электронными системами подрыва)</vt:lpstr>
      <vt:lpstr>FPV-дроны с боевой частью (могут применяться с механическими взрывателями или  неконтактными электронными системами подрыва)</vt:lpstr>
      <vt:lpstr>FPV-дроны с боевой частью (могут применяться с механическими взрывателями или  неконтактными электронными системами подрыва)</vt:lpstr>
      <vt:lpstr> Штатные инженерные боеприпасы </vt:lpstr>
      <vt:lpstr> Штатные инженерные боеприпасы </vt:lpstr>
      <vt:lpstr> Штатные инженерные боеприпасы </vt:lpstr>
      <vt:lpstr> Штатные инженерные боеприпасы </vt:lpstr>
      <vt:lpstr> Штатные инженерные боеприпасы </vt:lpstr>
      <vt:lpstr> Штатные инженерные боеприпасы </vt:lpstr>
      <vt:lpstr> Мелкосерийные инженерные боеприпасы </vt:lpstr>
      <vt:lpstr> Штатные боеприпасы (суббоеприпасы)</vt:lpstr>
      <vt:lpstr> Штатные ручные гранатометы</vt:lpstr>
      <vt:lpstr> Штатные боеприпасы – ВОГ, минометные мины</vt:lpstr>
      <vt:lpstr> Штатные боеприпасы - ВОГ</vt:lpstr>
      <vt:lpstr> Штатные боеприпасы (ручные гранаты)</vt:lpstr>
      <vt:lpstr>Доклад закончил.  Благодарю за внимание!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Старший офицер-оператор - Филин С.В.</dc:creator>
  <cp:lastModifiedBy>SEV-SO-N001</cp:lastModifiedBy>
  <cp:revision>85</cp:revision>
  <cp:lastPrinted>2024-02-16T11:35:36Z</cp:lastPrinted>
  <dcterms:created xsi:type="dcterms:W3CDTF">2024-02-14T16:00:47Z</dcterms:created>
  <dcterms:modified xsi:type="dcterms:W3CDTF">2025-06-05T10:37:52Z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2023-03-06T00:00:00Z</vt:filetime>
  </property>
  <property fmtid="{D5CDD505-2E9C-101B-9397-08002B2CF9AE}" pid="3" name="Creator">
    <vt:lpwstr>ABBYY FineReader 15</vt:lpwstr>
  </property>
  <property fmtid="{D5CDD505-2E9C-101B-9397-08002B2CF9AE}" pid="4" name="LastSaved">
    <vt:filetime>2024-02-14T00:00:00Z</vt:filetime>
  </property>
  <property fmtid="{D5CDD505-2E9C-101B-9397-08002B2CF9AE}" pid="5" name="Producer">
    <vt:lpwstr>3-Heights(TM) PDF Security Shell 4.8.25.2 (http://www.pdf-tools.com)</vt:lpwstr>
  </property>
</Properties>
</file>